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303" r:id="rId6"/>
    <p:sldId id="285" r:id="rId7"/>
    <p:sldId id="300" r:id="rId8"/>
    <p:sldId id="314" r:id="rId9"/>
    <p:sldId id="298" r:id="rId10"/>
    <p:sldId id="270" r:id="rId11"/>
    <p:sldId id="317" r:id="rId12"/>
    <p:sldId id="318" r:id="rId13"/>
    <p:sldId id="321" r:id="rId14"/>
    <p:sldId id="320" r:id="rId15"/>
    <p:sldId id="31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896" userDrawn="1">
          <p15:clr>
            <a:srgbClr val="A4A3A4"/>
          </p15:clr>
        </p15:guide>
        <p15:guide id="6" orient="horz" pos="3504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EEEEEE"/>
    <a:srgbClr val="090909"/>
    <a:srgbClr val="0388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3595" autoAdjust="0"/>
  </p:normalViewPr>
  <p:slideViewPr>
    <p:cSldViewPr snapToGrid="0">
      <p:cViewPr varScale="1">
        <p:scale>
          <a:sx n="65" d="100"/>
          <a:sy n="65" d="100"/>
        </p:scale>
        <p:origin x="1086" y="72"/>
      </p:cViewPr>
      <p:guideLst>
        <p:guide orient="horz" pos="1896"/>
        <p:guide orient="horz" pos="3504"/>
        <p:guide pos="3840"/>
      </p:guideLst>
    </p:cSldViewPr>
  </p:slideViewPr>
  <p:outlineViewPr>
    <p:cViewPr>
      <p:scale>
        <a:sx n="33" d="100"/>
        <a:sy n="33" d="100"/>
      </p:scale>
      <p:origin x="0" y="-2239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48" d="100"/>
          <a:sy n="48" d="100"/>
        </p:scale>
        <p:origin x="183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031A82-4A00-4794-A488-59AC186D7C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C85656-A361-4B32-99B1-66591145F7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4AEED-FF0D-4512-BD5F-9F077F06D9A7}" type="datetimeFigureOut">
              <a:rPr lang="en-US" smtClean="0"/>
              <a:t>8/25/2024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AFD4F-E871-421C-96C6-CCFAA872CB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FE0EF6-A335-4727-9E75-458707395E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C8AB8-F519-4C44-A217-B2548CA6E5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409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F9B45-E22A-4A9C-91D5-81685A72A6FA}" type="datetimeFigureOut">
              <a:rPr lang="en-US" smtClean="0"/>
              <a:t>8/25/2024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03549-A82F-409E-AD53-534267A0E1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4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5097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517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380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562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154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334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379641C-8260-44A4-9F71-E216C07A38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416742 h 6858000"/>
              <a:gd name="connsiteX5" fmla="*/ 9142476 w 12188952"/>
              <a:gd name="connsiteY5" fmla="*/ 4416742 h 6858000"/>
              <a:gd name="connsiteX6" fmla="*/ 9142476 w 12188952"/>
              <a:gd name="connsiteY6" fmla="*/ 4188142 h 6858000"/>
              <a:gd name="connsiteX7" fmla="*/ 0 w 12188952"/>
              <a:gd name="connsiteY7" fmla="*/ 41881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416742"/>
                </a:lnTo>
                <a:lnTo>
                  <a:pt x="9142476" y="4416742"/>
                </a:lnTo>
                <a:lnTo>
                  <a:pt x="9142476" y="4188142"/>
                </a:lnTo>
                <a:lnTo>
                  <a:pt x="0" y="418814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636008"/>
            <a:ext cx="9144000" cy="1107959"/>
          </a:xfrm>
        </p:spPr>
        <p:txBody>
          <a:bodyPr anchor="b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79D466B-640E-419A-8701-FA39B12DD9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5742432"/>
            <a:ext cx="7953375" cy="45720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659D50-D55F-4F3D-8F15-5B1F1F2B4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188142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B2621B9-2641-4DA3-B7D6-D577C25CF2E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30351 w 12188952"/>
              <a:gd name="connsiteY0" fmla="*/ 3231845 h 6858000"/>
              <a:gd name="connsiteX1" fmla="*/ 1030351 w 12188952"/>
              <a:gd name="connsiteY1" fmla="*/ 3460445 h 6858000"/>
              <a:gd name="connsiteX2" fmla="*/ 11122333 w 12188952"/>
              <a:gd name="connsiteY2" fmla="*/ 3460445 h 6858000"/>
              <a:gd name="connsiteX3" fmla="*/ 11122333 w 12188952"/>
              <a:gd name="connsiteY3" fmla="*/ 32318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30351" y="3231845"/>
                </a:moveTo>
                <a:lnTo>
                  <a:pt x="1030351" y="3460445"/>
                </a:lnTo>
                <a:lnTo>
                  <a:pt x="11122333" y="3460445"/>
                </a:lnTo>
                <a:lnTo>
                  <a:pt x="11122333" y="32318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69848" y="2121408"/>
            <a:ext cx="2560320" cy="9144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00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0600" y="2121408"/>
            <a:ext cx="2560320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31351" y="2121408"/>
            <a:ext cx="2592505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69848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0600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31352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5807F6-AD25-4B86-8D5C-5DBE4B0D3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1875" y="3231845"/>
            <a:ext cx="1009198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6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A6EC474-5258-4E26-A871-01200EC785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2816352 w 12188952"/>
              <a:gd name="connsiteY0" fmla="*/ 1690688 h 6858000"/>
              <a:gd name="connsiteX1" fmla="*/ 2816352 w 12188952"/>
              <a:gd name="connsiteY1" fmla="*/ 5576888 h 6858000"/>
              <a:gd name="connsiteX2" fmla="*/ 3044952 w 12188952"/>
              <a:gd name="connsiteY2" fmla="*/ 5576888 h 6858000"/>
              <a:gd name="connsiteX3" fmla="*/ 3044952 w 12188952"/>
              <a:gd name="connsiteY3" fmla="*/ 1690688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2816352" y="1690688"/>
                </a:moveTo>
                <a:lnTo>
                  <a:pt x="2816352" y="5576888"/>
                </a:lnTo>
                <a:lnTo>
                  <a:pt x="3044952" y="5576888"/>
                </a:lnTo>
                <a:lnTo>
                  <a:pt x="3044952" y="169068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4F54F31D-9C5E-4286-8D0E-6318D6D19D1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  <a:solidFill>
            <a:schemeClr val="bg1">
              <a:alpha val="93000"/>
            </a:schemeClr>
          </a:solidFill>
        </p:spPr>
        <p:txBody>
          <a:bodyPr lIns="411480" tIns="566928" rIns="4937760" bIns="3063240" anchor="b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0" y="365125"/>
            <a:ext cx="789432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92488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629525" y="1919288"/>
            <a:ext cx="3657600" cy="64008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629525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D2B628-14C7-401D-8451-24C64BCF3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69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21B4B07-1B80-41CF-89AC-82A7628C9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468880 h 6858000"/>
              <a:gd name="connsiteX1" fmla="*/ 7789164 w 12188952"/>
              <a:gd name="connsiteY1" fmla="*/ 2697480 h 6858000"/>
              <a:gd name="connsiteX2" fmla="*/ 10715244 w 12188952"/>
              <a:gd name="connsiteY2" fmla="*/ 2697480 h 6858000"/>
              <a:gd name="connsiteX3" fmla="*/ 10715244 w 12188952"/>
              <a:gd name="connsiteY3" fmla="*/ 2468880 h 6858000"/>
              <a:gd name="connsiteX4" fmla="*/ 4634484 w 12188952"/>
              <a:gd name="connsiteY4" fmla="*/ 2468880 h 6858000"/>
              <a:gd name="connsiteX5" fmla="*/ 4634484 w 12188952"/>
              <a:gd name="connsiteY5" fmla="*/ 2697480 h 6858000"/>
              <a:gd name="connsiteX6" fmla="*/ 7560564 w 12188952"/>
              <a:gd name="connsiteY6" fmla="*/ 2697480 h 6858000"/>
              <a:gd name="connsiteX7" fmla="*/ 7560564 w 12188952"/>
              <a:gd name="connsiteY7" fmla="*/ 2468880 h 6858000"/>
              <a:gd name="connsiteX8" fmla="*/ 1443228 w 12188952"/>
              <a:gd name="connsiteY8" fmla="*/ 2468880 h 6858000"/>
              <a:gd name="connsiteX9" fmla="*/ 1443228 w 12188952"/>
              <a:gd name="connsiteY9" fmla="*/ 2697480 h 6858000"/>
              <a:gd name="connsiteX10" fmla="*/ 4369308 w 12188952"/>
              <a:gd name="connsiteY10" fmla="*/ 2697480 h 6858000"/>
              <a:gd name="connsiteX11" fmla="*/ 4369308 w 12188952"/>
              <a:gd name="connsiteY11" fmla="*/ 2468880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468880"/>
                </a:moveTo>
                <a:lnTo>
                  <a:pt x="7789164" y="2697480"/>
                </a:lnTo>
                <a:lnTo>
                  <a:pt x="10715244" y="2697480"/>
                </a:lnTo>
                <a:lnTo>
                  <a:pt x="10715244" y="2468880"/>
                </a:lnTo>
                <a:close/>
                <a:moveTo>
                  <a:pt x="4634484" y="2468880"/>
                </a:moveTo>
                <a:lnTo>
                  <a:pt x="4634484" y="2697480"/>
                </a:lnTo>
                <a:lnTo>
                  <a:pt x="7560564" y="2697480"/>
                </a:lnTo>
                <a:lnTo>
                  <a:pt x="7560564" y="2468880"/>
                </a:lnTo>
                <a:close/>
                <a:moveTo>
                  <a:pt x="1443228" y="2468880"/>
                </a:moveTo>
                <a:lnTo>
                  <a:pt x="1443228" y="2697480"/>
                </a:lnTo>
                <a:lnTo>
                  <a:pt x="4369308" y="2697480"/>
                </a:lnTo>
                <a:lnTo>
                  <a:pt x="4369308" y="246888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40922-E552-4901-81AD-E458DA6BF7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66800" y="1525143"/>
            <a:ext cx="10058400" cy="54864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400">
                <a:latin typeface="+mj-lt"/>
              </a:defRPr>
            </a:lvl2pPr>
            <a:lvl3pPr marL="914400" indent="0" algn="ctr">
              <a:buNone/>
              <a:defRPr sz="2400">
                <a:latin typeface="+mj-lt"/>
              </a:defRPr>
            </a:lvl3pPr>
            <a:lvl4pPr marL="1371600" indent="0" algn="ctr">
              <a:buNone/>
              <a:defRPr sz="2400">
                <a:latin typeface="+mj-lt"/>
              </a:defRPr>
            </a:lvl4pPr>
            <a:lvl5pPr marL="1828800" indent="0" algn="ctr">
              <a:buNone/>
              <a:defRPr sz="24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Date Placeholder 6">
            <a:extLst>
              <a:ext uri="{FF2B5EF4-FFF2-40B4-BE49-F238E27FC236}">
                <a16:creationId xmlns:a16="http://schemas.microsoft.com/office/drawing/2014/main" id="{5DC05003-DC7F-4DC2-9902-F09425302D88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7E5DD934-36C9-4200-9B07-20B7B5F9B9D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444752" y="2697480"/>
            <a:ext cx="2926080" cy="2504064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6131369D-6688-434C-89C0-00892AA26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3600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5864CA-BF08-4C2C-88EB-589BDFBE27B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79068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0287FA-646A-4E57-8C1A-1931B75F1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D43C36-F674-49C6-8542-3721B150B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CF3302-2960-44AC-A88C-4C2817511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9957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5487709A-3CB5-4242-9D31-5DAC5D0494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30552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81AA656-0DD9-4717-8FC2-4C8C03D06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84648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70652C9-A2DF-48D4-9530-B3F495F7A4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3273552"/>
            <a:ext cx="2011680" cy="27432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BD279E7-C7DE-4501-9F36-BA9F05FFFF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45168" y="3273552"/>
            <a:ext cx="2011680" cy="27432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BA6D1-4FDE-40E9-9F24-4719889A55F7}"/>
              </a:ext>
            </a:extLst>
          </p:cNvPr>
          <p:cNvCxnSpPr>
            <a:cxnSpLocks/>
          </p:cNvCxnSpPr>
          <p:nvPr userDrawn="1"/>
        </p:nvCxnSpPr>
        <p:spPr>
          <a:xfrm>
            <a:off x="929640" y="3631616"/>
            <a:ext cx="10332720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1A3B553-82A9-403C-B8D4-D8C8A4A395B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Date Placeholder 4">
            <a:extLst>
              <a:ext uri="{FF2B5EF4-FFF2-40B4-BE49-F238E27FC236}">
                <a16:creationId xmlns:a16="http://schemas.microsoft.com/office/drawing/2014/main" id="{25C7676A-1D83-4D31-9C74-59C46F15253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487901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3902"/>
            <a:ext cx="5157787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3902"/>
            <a:ext cx="5183188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DF6BB91-26DF-45B2-B1D3-508C39F349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1482296"/>
            <a:ext cx="8321040" cy="365125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1F6740D-79A8-4846-A90A-F1FF9BBDD0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3E06E79-FBB7-4594-8FC7-631D174541D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B6D7F47-7406-4B82-8180-F3AD59BC65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B79AE07-3E86-4374-9F86-8B70E8158AB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939686F-A239-4AFE-AF56-38497CCD74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A634BB4E-B10D-4761-A0B8-EBC734EC96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9255BD-A63E-4BFC-9D2A-E5EABC1DCD8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31C27FFA-6FA2-4F90-9543-8AE7E5B90E4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AA9F46A-F074-488E-91DA-AAC5D23406E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24F6FE0C-DA66-4BE4-B1CB-AE552497A03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02CB3CF-9E17-4C7C-913F-21EFADB96CB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D3AC456D-7AB5-4BB9-8F76-B607929996B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C5E41A6A-28FF-4A75-BA52-2FA05EE92E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7A1FCD8B-8332-4362-80BA-3DBB4442605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F2B53D10-BB76-4138-AAB8-844DCD895BD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A14739AB-36C4-4467-BA10-CEA1DF2894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024E2A82-D649-44D9-BAA0-65A603E113B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5E9DBCF1-3DA9-4975-9B75-DEFC550B69C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D04D2E9-E8EB-43F6-9734-AE8BEED8D89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CAF80E4-457C-461E-9E59-6EA9934B8F5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8A2813EA-E62D-4E2E-A97F-38974F23C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0A4E7225-8A60-45A3-ACE7-2D6D1EA3306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6DF9FE-80AE-43C3-B35A-B0B773A636E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725DE269-1E5D-4437-B997-CCFE8800082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EAE25BBD-7B98-417B-B9FC-B2DF70FAFDC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0A4DF189-5583-4731-8F70-2578793E024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06405A2E-994F-49B5-ABCB-1CA1FCEB08C7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2055840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Date Placeholder 4">
            <a:extLst>
              <a:ext uri="{FF2B5EF4-FFF2-40B4-BE49-F238E27FC236}">
                <a16:creationId xmlns:a16="http://schemas.microsoft.com/office/drawing/2014/main" id="{33000A7A-B075-4FF0-8FCA-89256A1A66C8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AB03C7-C423-4EA2-AC0C-C153413E216C}"/>
              </a:ext>
            </a:extLst>
          </p:cNvPr>
          <p:cNvSpPr/>
          <p:nvPr userDrawn="1"/>
        </p:nvSpPr>
        <p:spPr>
          <a:xfrm>
            <a:off x="929640" y="3943857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281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702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A4789F7-47F3-492F-8AE6-209A1044F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6"/>
            <a:ext cx="2103120" cy="2913793"/>
          </a:xfrm>
          <a:custGeom>
            <a:avLst/>
            <a:gdLst>
              <a:gd name="connsiteX0" fmla="*/ 0 w 2103120"/>
              <a:gd name="connsiteY0" fmla="*/ 0 h 2913793"/>
              <a:gd name="connsiteX1" fmla="*/ 2103120 w 2103120"/>
              <a:gd name="connsiteY1" fmla="*/ 0 h 2913793"/>
              <a:gd name="connsiteX2" fmla="*/ 2103120 w 2103120"/>
              <a:gd name="connsiteY2" fmla="*/ 2913793 h 2913793"/>
              <a:gd name="connsiteX3" fmla="*/ 0 w 2103120"/>
              <a:gd name="connsiteY3" fmla="*/ 2913793 h 29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120" h="2913793">
                <a:moveTo>
                  <a:pt x="0" y="0"/>
                </a:moveTo>
                <a:lnTo>
                  <a:pt x="2103120" y="0"/>
                </a:lnTo>
                <a:lnTo>
                  <a:pt x="2103120" y="2913793"/>
                </a:lnTo>
                <a:lnTo>
                  <a:pt x="0" y="291379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25A9EE92-C505-4777-B442-72C5A0BDC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2104 w 2103120"/>
              <a:gd name="connsiteY3" fmla="*/ 3017520 h 3017520"/>
              <a:gd name="connsiteX4" fmla="*/ 2102104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2104" y="3017520"/>
                </a:lnTo>
                <a:lnTo>
                  <a:pt x="2102104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98E2731-9AE8-4D4E-969E-814287EE84A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0725 w 2103120"/>
              <a:gd name="connsiteY3" fmla="*/ 3017520 h 3017520"/>
              <a:gd name="connsiteX4" fmla="*/ 2100725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0725" y="3017520"/>
                </a:lnTo>
                <a:lnTo>
                  <a:pt x="2100725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CF06764-EDD6-4592-AF7B-7BF92AF387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2910625 h 3017520"/>
              <a:gd name="connsiteX3" fmla="*/ 2268 w 2103120"/>
              <a:gd name="connsiteY3" fmla="*/ 2910625 h 3017520"/>
              <a:gd name="connsiteX4" fmla="*/ 2268 w 2103120"/>
              <a:gd name="connsiteY4" fmla="*/ 3017520 h 3017520"/>
              <a:gd name="connsiteX5" fmla="*/ 0 w 2103120"/>
              <a:gd name="connsiteY5" fmla="*/ 301752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2910625"/>
                </a:lnTo>
                <a:lnTo>
                  <a:pt x="2268" y="2910625"/>
                </a:lnTo>
                <a:lnTo>
                  <a:pt x="2268" y="3017520"/>
                </a:lnTo>
                <a:lnTo>
                  <a:pt x="0" y="301752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BFF9948-88DC-4F9B-ADAB-743B4534E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4AB8730-C1E9-4C39-AD6B-791ECCB2A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D0B1428-A83E-4197-AB02-D6F4EE202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4BAF707-3808-4238-963B-95584798B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D0D0D822-3E52-4D3E-BD04-0A87AF2312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64244 h 1371600"/>
              <a:gd name="connsiteX3" fmla="*/ 142 w 2103120"/>
              <a:gd name="connsiteY3" fmla="*/ 1264244 h 1371600"/>
              <a:gd name="connsiteX4" fmla="*/ 142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64244"/>
                </a:lnTo>
                <a:lnTo>
                  <a:pt x="142" y="1264244"/>
                </a:lnTo>
                <a:lnTo>
                  <a:pt x="142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F1850C15-0C47-405D-A6CC-FC41802A6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683 w 2103120"/>
              <a:gd name="connsiteY3" fmla="*/ 1371600 h 1371600"/>
              <a:gd name="connsiteX4" fmla="*/ 2102683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683" y="1371600"/>
                </a:lnTo>
                <a:lnTo>
                  <a:pt x="2102683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4BE5C88B-BE08-4186-BF4E-95E5811D187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0867 w 2103120"/>
              <a:gd name="connsiteY3" fmla="*/ 1371600 h 1371600"/>
              <a:gd name="connsiteX4" fmla="*/ 21008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0867" y="1371600"/>
                </a:lnTo>
                <a:lnTo>
                  <a:pt x="21008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CF3E2C3A-A072-436A-8C0E-682F06540C4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1667 w 2103120"/>
              <a:gd name="connsiteY3" fmla="*/ 1371600 h 1371600"/>
              <a:gd name="connsiteX4" fmla="*/ 21016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1667" y="1371600"/>
                </a:lnTo>
                <a:lnTo>
                  <a:pt x="21016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0DAF781-CA6C-43D3-B553-E58DBF509A4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1744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76026 h 1371600"/>
              <a:gd name="connsiteX3" fmla="*/ 624 w 2103120"/>
              <a:gd name="connsiteY3" fmla="*/ 1276026 h 1371600"/>
              <a:gd name="connsiteX4" fmla="*/ 624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76026"/>
                </a:lnTo>
                <a:lnTo>
                  <a:pt x="624" y="1276026"/>
                </a:lnTo>
                <a:lnTo>
                  <a:pt x="624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E502DEDD-A955-4A8D-9A05-828A01CE5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E76CEA8C-8899-44E0-9F47-106A711A4C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DE21878-7282-49DF-A1B3-B38F5A85F71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7080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728 w 2103120"/>
              <a:gd name="connsiteY3" fmla="*/ 1371600 h 1371600"/>
              <a:gd name="connsiteX4" fmla="*/ 2102728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728" y="1371600"/>
                </a:lnTo>
                <a:lnTo>
                  <a:pt x="2102728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3179BABC-F01C-4C09-BE82-C1C218CA476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69792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B1CE826-A5B2-4507-ADB0-BD2BFE4B8BB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669792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09624F3D-E589-4C68-B98A-566CCAAA98D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2416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8017 w 2103120"/>
              <a:gd name="connsiteY3" fmla="*/ 1371600 h 1371600"/>
              <a:gd name="connsiteX4" fmla="*/ 2098017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8017" y="1371600"/>
                </a:lnTo>
                <a:lnTo>
                  <a:pt x="2098017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6F19331A-27CF-4270-B991-C2E97C6E6C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22136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123301D-8AA0-4C65-B928-3902E4793B5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22136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09B16E22-2B7C-413C-9283-51DBE7DF0F6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7752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7024 w 2103120"/>
              <a:gd name="connsiteY3" fmla="*/ 1371600 h 1371600"/>
              <a:gd name="connsiteX4" fmla="*/ 2097024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7024" y="1371600"/>
                </a:lnTo>
                <a:lnTo>
                  <a:pt x="2097024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E095B1F-8D49-4766-951D-A60C5BA5DB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7448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3C30BF1-DCAF-4FF7-AE62-42A77BBB551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7448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54DA5CF-5D2A-43B4-85A8-340C8F7BB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B1FEE3-D401-47CB-80E6-52D6DF510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D86A78-C607-45C6-8641-1AF4A5F07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84BFDA8-0351-4C99-8911-2034DAE3D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896FDB4-943E-4915-BFB5-FBF28C1F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E6F848-8616-4A39-B962-93F75C471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6A04BD-9213-47EF-B5B0-2684E430D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869DE2A-F897-46B0-B840-A25978924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421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7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7ECF580-8E4E-43A8-957B-F86F1C61ADA4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4400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8B05749-818D-4447-958A-FEF293220A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02736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7F20B9D5-25D9-47F8-A972-A75CCB164FD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02736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41B075AD-BF48-4749-9202-8150B210737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603626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95B953E6-3C98-4798-A4E9-1B1440A15A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82077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65B3E813-F032-4E15-B3D8-B0B967E184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2077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3A1AE7A9-C278-4553-BA87-9A37448FE9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982077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1408D2FA-A2B1-4447-8C50-0F16D70CE9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1072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68834F1C-0151-4D96-9804-08CAEEDB34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Content Placeholder 6">
            <a:extLst>
              <a:ext uri="{FF2B5EF4-FFF2-40B4-BE49-F238E27FC236}">
                <a16:creationId xmlns:a16="http://schemas.microsoft.com/office/drawing/2014/main" id="{DB26BE5E-69FC-43BF-BD74-25B62546B252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92852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E9D71C6C-8090-42D9-AA7D-9D858A08982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ADBCB0A2-01FA-4A56-9187-2141478D277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02736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A8DA037D-3115-4D06-B62B-8B2361C1B73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82077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2CE21E27-DF2A-4809-8004-DBD3CB8C9D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91072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8668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D8038A-5827-4846-97D5-0DEF7A92C9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578608"/>
            <a:ext cx="4297680" cy="914400"/>
          </a:xfrm>
        </p:spPr>
        <p:txBody>
          <a:bodyPr anchor="b" anchorCtr="0"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3721608"/>
            <a:ext cx="4297680" cy="228600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A951D3-FDD2-4A48-9F77-7EB69F3AA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D24C9D2-B921-4FAF-8173-CF9B37D4F8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1372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5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3644859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F1B0119-8B53-4329-89FD-7688250A12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81369"/>
            <a:ext cx="11274552" cy="2743200"/>
          </a:xfrm>
          <a:custGeom>
            <a:avLst/>
            <a:gdLst>
              <a:gd name="connsiteX0" fmla="*/ 0 w 11274552"/>
              <a:gd name="connsiteY0" fmla="*/ 0 h 2743200"/>
              <a:gd name="connsiteX1" fmla="*/ 11274552 w 11274552"/>
              <a:gd name="connsiteY1" fmla="*/ 0 h 2743200"/>
              <a:gd name="connsiteX2" fmla="*/ 11274552 w 11274552"/>
              <a:gd name="connsiteY2" fmla="*/ 2743200 h 2743200"/>
              <a:gd name="connsiteX3" fmla="*/ 5730217 w 11274552"/>
              <a:gd name="connsiteY3" fmla="*/ 2743200 h 2743200"/>
              <a:gd name="connsiteX4" fmla="*/ 5730217 w 11274552"/>
              <a:gd name="connsiteY4" fmla="*/ 1118831 h 2743200"/>
              <a:gd name="connsiteX5" fmla="*/ 5522399 w 11274552"/>
              <a:gd name="connsiteY5" fmla="*/ 1118831 h 2743200"/>
              <a:gd name="connsiteX6" fmla="*/ 5522399 w 11274552"/>
              <a:gd name="connsiteY6" fmla="*/ 2743200 h 2743200"/>
              <a:gd name="connsiteX7" fmla="*/ 0 w 11274552"/>
              <a:gd name="connsiteY7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74552" h="2743200">
                <a:moveTo>
                  <a:pt x="0" y="0"/>
                </a:moveTo>
                <a:lnTo>
                  <a:pt x="11274552" y="0"/>
                </a:lnTo>
                <a:lnTo>
                  <a:pt x="11274552" y="2743200"/>
                </a:lnTo>
                <a:lnTo>
                  <a:pt x="5730217" y="2743200"/>
                </a:lnTo>
                <a:lnTo>
                  <a:pt x="5730217" y="1118831"/>
                </a:lnTo>
                <a:lnTo>
                  <a:pt x="5522399" y="1118831"/>
                </a:lnTo>
                <a:lnTo>
                  <a:pt x="5522399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592386"/>
            <a:ext cx="4572000" cy="1325563"/>
          </a:xfrm>
        </p:spPr>
        <p:txBody>
          <a:bodyPr anchor="t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9391" y="3546349"/>
            <a:ext cx="5248656" cy="192024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C8E637-78B0-4855-A6B1-C2DE56F36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81123" y="1600200"/>
            <a:ext cx="207818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9CDF-EE53-4D5A-BA2F-B21F454E10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03164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66790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ED48F4-DBCF-44E9-BDD6-E6E63CAB73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3423562 h 6858000"/>
              <a:gd name="connsiteX3" fmla="*/ 7502172 w 12188952"/>
              <a:gd name="connsiteY3" fmla="*/ 3423562 h 6858000"/>
              <a:gd name="connsiteX4" fmla="*/ 7502172 w 12188952"/>
              <a:gd name="connsiteY4" fmla="*/ 3652162 h 6858000"/>
              <a:gd name="connsiteX5" fmla="*/ 12188952 w 12188952"/>
              <a:gd name="connsiteY5" fmla="*/ 3652162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3423562"/>
                </a:lnTo>
                <a:lnTo>
                  <a:pt x="7502172" y="3423562"/>
                </a:lnTo>
                <a:lnTo>
                  <a:pt x="7502172" y="3652162"/>
                </a:lnTo>
                <a:lnTo>
                  <a:pt x="12188952" y="3652162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7D5655F-601C-49CF-925B-4467144804D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A4EE02-E082-4906-9F26-21DA131B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03696" y="3423562"/>
            <a:ext cx="46867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49F40A-2F72-4059-80C0-FD3038B0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854" y="3941064"/>
            <a:ext cx="3840480" cy="640080"/>
          </a:xfrm>
        </p:spPr>
        <p:txBody>
          <a:bodyPr anchor="t"/>
          <a:lstStyle>
            <a:lvl1pPr>
              <a:spcBef>
                <a:spcPts val="1000"/>
              </a:spcBef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765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6A9CEDC6-C07A-4AA6-A03A-799447ACA9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025044 w 12188952"/>
              <a:gd name="connsiteY0" fmla="*/ 1464945 h 6858000"/>
              <a:gd name="connsiteX1" fmla="*/ 10025044 w 12188952"/>
              <a:gd name="connsiteY1" fmla="*/ 6219825 h 6858000"/>
              <a:gd name="connsiteX2" fmla="*/ 10253644 w 12188952"/>
              <a:gd name="connsiteY2" fmla="*/ 6219825 h 6858000"/>
              <a:gd name="connsiteX3" fmla="*/ 10253644 w 12188952"/>
              <a:gd name="connsiteY3" fmla="*/ 14649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025044" y="1464945"/>
                </a:moveTo>
                <a:lnTo>
                  <a:pt x="10025044" y="6219825"/>
                </a:lnTo>
                <a:lnTo>
                  <a:pt x="10253644" y="6219825"/>
                </a:lnTo>
                <a:lnTo>
                  <a:pt x="10253644" y="14649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109C03-4D2D-4A2D-AC74-49353ED38B5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65263"/>
            <a:ext cx="10026650" cy="4754562"/>
          </a:xfrm>
          <a:solidFill>
            <a:schemeClr val="bg1">
              <a:alpha val="93000"/>
            </a:schemeClr>
          </a:solidFill>
        </p:spPr>
        <p:txBody>
          <a:bodyPr lIns="1005840" tIns="50292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65125"/>
            <a:ext cx="856247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9EDE4DA5-D561-434E-9452-95025C316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73404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Problem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A8936FC-DF00-4C6C-A5FA-13B0BFCC3E58}"/>
              </a:ext>
            </a:extLst>
          </p:cNvPr>
          <p:cNvSpPr/>
          <p:nvPr userDrawn="1"/>
        </p:nvSpPr>
        <p:spPr>
          <a:xfrm>
            <a:off x="10026568" y="1464945"/>
            <a:ext cx="228600" cy="47548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274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525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399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DD18F8A-C2BE-429D-BB7C-9390EEEE52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90801" y="1916113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FDC9EA4-0AAA-467C-9B89-6966F6E4BB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90675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1ECD896-8F8E-404E-BBAD-FBFCBBE3DF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0801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6BEE435C-8719-41E1-838A-87FB6B0BA2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0675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DAC0554-380F-4627-9E3C-FCDA9EE3B9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4525" y="4709160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32C9479E-1665-465C-9B07-8AC7E3F4B6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399" y="5036439"/>
            <a:ext cx="3886200" cy="73760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883616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F067F4C-584F-4D26-A9F4-7E8E3F09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59926" y="1569034"/>
            <a:ext cx="7193874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C968367-11F9-40B5-B54F-1555B837CA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30" y="548640"/>
            <a:ext cx="4389120" cy="5760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55363" y="365125"/>
            <a:ext cx="5103007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C38614-0243-4ABA-A367-8875F339D6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3182" y="209397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3056" y="2422684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53307" y="3227832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53181" y="3559290"/>
            <a:ext cx="5120640" cy="457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05E970C-F216-4C13-B637-2CD29EB1F73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49167" y="4059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FD54B08D-52AA-478D-9A22-40F57CEFF5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49041" y="4388168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8434772-1E65-4475-A328-95A7B24457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49292" y="5202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16497897-EF41-49AE-B577-23E1843D2D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9166" y="5535502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0744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2412796-7042-4809-B0D2-CA19D0001B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2560590 h 6858000"/>
              <a:gd name="connsiteX5" fmla="*/ 4876038 w 12188952"/>
              <a:gd name="connsiteY5" fmla="*/ 2560590 h 6858000"/>
              <a:gd name="connsiteX6" fmla="*/ 4876038 w 12188952"/>
              <a:gd name="connsiteY6" fmla="*/ 2331990 h 6858000"/>
              <a:gd name="connsiteX7" fmla="*/ 0 w 12188952"/>
              <a:gd name="connsiteY7" fmla="*/ 23319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2560590"/>
                </a:lnTo>
                <a:lnTo>
                  <a:pt x="4876038" y="2560590"/>
                </a:lnTo>
                <a:lnTo>
                  <a:pt x="4876038" y="2331990"/>
                </a:lnTo>
                <a:lnTo>
                  <a:pt x="0" y="233199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858957"/>
            <a:ext cx="4032504" cy="132556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1173329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38800" y="1522412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35CDA3A0-B53D-4D18-9792-E99DB7DFDF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8800" y="2743993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38800" y="3074026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F7E20CD-913D-437E-9659-9C125387EC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86038" y="1182807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DB390311-D71A-47E1-A6A4-FC51999254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86038" y="1531890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112C5-2301-4903-8FFC-3D13F2BD7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86038" y="2753471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867721ED-86DF-4220-A638-CB65E0B5B1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86038" y="3083504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20BB15-729F-4427-9DF3-6861F01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331990"/>
            <a:ext cx="487756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7E32A88-04B9-4879-A7DA-64134B378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760"/>
            <a:ext cx="64008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1" y="2000292"/>
            <a:ext cx="3162299" cy="3409907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FA2B6-6061-4DC2-8233-A48FB7AA8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4A219D8E-BB95-4BDA-98A2-097D1BFA74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13832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27848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5A412B8-4256-47AC-A275-1AC354C4C6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926523 h 6858000"/>
              <a:gd name="connsiteX5" fmla="*/ 9142476 w 12188952"/>
              <a:gd name="connsiteY5" fmla="*/ 4926523 h 6858000"/>
              <a:gd name="connsiteX6" fmla="*/ 9142476 w 12188952"/>
              <a:gd name="connsiteY6" fmla="*/ 4697923 h 6858000"/>
              <a:gd name="connsiteX7" fmla="*/ 0 w 12188952"/>
              <a:gd name="connsiteY7" fmla="*/ 4697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926523"/>
                </a:lnTo>
                <a:lnTo>
                  <a:pt x="9142476" y="4926523"/>
                </a:lnTo>
                <a:lnTo>
                  <a:pt x="9142476" y="4697923"/>
                </a:lnTo>
                <a:lnTo>
                  <a:pt x="0" y="469792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84064"/>
            <a:ext cx="8311896" cy="1049254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BCBD4E-87D0-4BA6-A1B4-3DC9452A3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695704B-E527-4A3C-9B8B-CDEB8724F0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258568 h 6858000"/>
              <a:gd name="connsiteX1" fmla="*/ 7789164 w 12188952"/>
              <a:gd name="connsiteY1" fmla="*/ 2487168 h 6858000"/>
              <a:gd name="connsiteX2" fmla="*/ 10715244 w 12188952"/>
              <a:gd name="connsiteY2" fmla="*/ 2487168 h 6858000"/>
              <a:gd name="connsiteX3" fmla="*/ 10715244 w 12188952"/>
              <a:gd name="connsiteY3" fmla="*/ 2258568 h 6858000"/>
              <a:gd name="connsiteX4" fmla="*/ 4634484 w 12188952"/>
              <a:gd name="connsiteY4" fmla="*/ 2258568 h 6858000"/>
              <a:gd name="connsiteX5" fmla="*/ 4634484 w 12188952"/>
              <a:gd name="connsiteY5" fmla="*/ 2487168 h 6858000"/>
              <a:gd name="connsiteX6" fmla="*/ 7560564 w 12188952"/>
              <a:gd name="connsiteY6" fmla="*/ 2487168 h 6858000"/>
              <a:gd name="connsiteX7" fmla="*/ 7560564 w 12188952"/>
              <a:gd name="connsiteY7" fmla="*/ 2258568 h 6858000"/>
              <a:gd name="connsiteX8" fmla="*/ 1443228 w 12188952"/>
              <a:gd name="connsiteY8" fmla="*/ 2258568 h 6858000"/>
              <a:gd name="connsiteX9" fmla="*/ 1443228 w 12188952"/>
              <a:gd name="connsiteY9" fmla="*/ 2487168 h 6858000"/>
              <a:gd name="connsiteX10" fmla="*/ 4369308 w 12188952"/>
              <a:gd name="connsiteY10" fmla="*/ 2487168 h 6858000"/>
              <a:gd name="connsiteX11" fmla="*/ 4369308 w 12188952"/>
              <a:gd name="connsiteY11" fmla="*/ 2258568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258568"/>
                </a:moveTo>
                <a:lnTo>
                  <a:pt x="7789164" y="2487168"/>
                </a:lnTo>
                <a:lnTo>
                  <a:pt x="10715244" y="2487168"/>
                </a:lnTo>
                <a:lnTo>
                  <a:pt x="10715244" y="2258568"/>
                </a:lnTo>
                <a:close/>
                <a:moveTo>
                  <a:pt x="4634484" y="2258568"/>
                </a:moveTo>
                <a:lnTo>
                  <a:pt x="4634484" y="2487168"/>
                </a:lnTo>
                <a:lnTo>
                  <a:pt x="7560564" y="2487168"/>
                </a:lnTo>
                <a:lnTo>
                  <a:pt x="7560564" y="2258568"/>
                </a:lnTo>
                <a:close/>
                <a:moveTo>
                  <a:pt x="1443228" y="2258568"/>
                </a:moveTo>
                <a:lnTo>
                  <a:pt x="1443228" y="2487168"/>
                </a:lnTo>
                <a:lnTo>
                  <a:pt x="4369308" y="2487168"/>
                </a:lnTo>
                <a:lnTo>
                  <a:pt x="4369308" y="225856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444752" y="2487165"/>
            <a:ext cx="2926080" cy="2714379"/>
          </a:xfrm>
          <a:solidFill>
            <a:schemeClr val="bg1">
              <a:alpha val="85000"/>
            </a:schemeClr>
          </a:solidFill>
        </p:spPr>
        <p:txBody>
          <a:bodyPr tIns="429768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3600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9068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C0256D1E-8A29-4C0A-8641-E823E877CF86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0B45ED-DCCD-4701-9ACC-9C83B74D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9508955-3B0C-44CA-B1F9-AD0E70CDB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12ACAA-EEDE-4C74-AF6C-6A7D06F7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028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0">
            <a:extLst>
              <a:ext uri="{FF2B5EF4-FFF2-40B4-BE49-F238E27FC236}">
                <a16:creationId xmlns:a16="http://schemas.microsoft.com/office/drawing/2014/main" id="{27AEA2E6-E265-44DE-9F3F-657ECFF5D13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7569F-733B-494F-B7CB-23180520907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0" y="2258568"/>
            <a:ext cx="12190476" cy="2743200"/>
          </a:xfrm>
          <a:solidFill>
            <a:schemeClr val="accent2">
              <a:alpha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7130" y="2752344"/>
            <a:ext cx="2560320" cy="603504"/>
          </a:xfrm>
          <a:prstGeom prst="rect">
            <a:avLst/>
          </a:prstGeom>
          <a:noFill/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15840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867194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6713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1584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67194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287640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85" r:id="rId4"/>
    <p:sldLayoutId id="2147483650" r:id="rId5"/>
    <p:sldLayoutId id="2147483669" r:id="rId6"/>
    <p:sldLayoutId id="2147483651" r:id="rId7"/>
    <p:sldLayoutId id="2147483671" r:id="rId8"/>
    <p:sldLayoutId id="2147483683" r:id="rId9"/>
    <p:sldLayoutId id="2147483687" r:id="rId10"/>
    <p:sldLayoutId id="2147483672" r:id="rId11"/>
    <p:sldLayoutId id="2147483680" r:id="rId12"/>
    <p:sldLayoutId id="2147483678" r:id="rId13"/>
    <p:sldLayoutId id="2147483653" r:id="rId14"/>
    <p:sldLayoutId id="2147483677" r:id="rId15"/>
    <p:sldLayoutId id="2147483673" r:id="rId16"/>
    <p:sldLayoutId id="2147483654" r:id="rId17"/>
    <p:sldLayoutId id="2147483674" r:id="rId18"/>
    <p:sldLayoutId id="2147483675" r:id="rId19"/>
    <p:sldLayoutId id="2147483676" r:id="rId20"/>
    <p:sldLayoutId id="2147483668" r:id="rId21"/>
    <p:sldLayoutId id="2147483652" r:id="rId22"/>
    <p:sldLayoutId id="2147483656" r:id="rId23"/>
    <p:sldLayoutId id="2147483657" r:id="rId2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36" userDrawn="1">
          <p15:clr>
            <a:srgbClr val="5ACBF0"/>
          </p15:clr>
        </p15:guide>
        <p15:guide id="2" pos="2568" userDrawn="1">
          <p15:clr>
            <a:srgbClr val="5ACBF0"/>
          </p15:clr>
        </p15:guide>
        <p15:guide id="3" pos="5760" userDrawn="1">
          <p15:clr>
            <a:srgbClr val="F26B43"/>
          </p15:clr>
        </p15:guide>
        <p15:guide id="4" pos="1920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576" userDrawn="1">
          <p15:clr>
            <a:srgbClr val="000000"/>
          </p15:clr>
        </p15:guide>
        <p15:guide id="7" pos="7104" userDrawn="1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limiranda93/auto-insurance-retention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public.tableau.com/views/InsuranceDashboardExamples_3/Customer?%3AshowVizHome=no" TargetMode="External"/><Relationship Id="rId4" Type="http://schemas.openxmlformats.org/officeDocument/2006/relationships/hyperlink" Target="https://www.kaggle.com/datasets/merishnasuwal/auto-insurance-churn-analysis-dataset?select=autoinsurance_churn.csv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bridge and cables">
            <a:extLst>
              <a:ext uri="{FF2B5EF4-FFF2-40B4-BE49-F238E27FC236}">
                <a16:creationId xmlns:a16="http://schemas.microsoft.com/office/drawing/2014/main" id="{96D6DE01-D902-4482-9C44-25411826C9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C522CE7-8601-4799-A188-72F4C128D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636008"/>
            <a:ext cx="9144000" cy="1107959"/>
          </a:xfrm>
        </p:spPr>
        <p:txBody>
          <a:bodyPr anchor="b"/>
          <a:lstStyle/>
          <a:p>
            <a:r>
              <a:rPr lang="en-US" dirty="0"/>
              <a:t>Auto Insurance Retention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95A575-4944-44FE-8343-886F3F628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5742432"/>
            <a:ext cx="7953375" cy="457200"/>
          </a:xfrm>
        </p:spPr>
        <p:txBody>
          <a:bodyPr/>
          <a:lstStyle/>
          <a:p>
            <a:r>
              <a:rPr lang="en-US" dirty="0"/>
              <a:t>Eli Miranda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person in city looking up at buildings">
            <a:extLst>
              <a:ext uri="{FF2B5EF4-FFF2-40B4-BE49-F238E27FC236}">
                <a16:creationId xmlns:a16="http://schemas.microsoft.com/office/drawing/2014/main" id="{A4CCED48-582B-43C4-94BC-03412703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084064"/>
            <a:ext cx="8311896" cy="1049254"/>
          </a:xfrm>
        </p:spPr>
        <p:txBody>
          <a:bodyPr/>
          <a:lstStyle/>
          <a:p>
            <a:r>
              <a:rPr lang="en-US" dirty="0"/>
              <a:t>Dashboard Demo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EC6DDB-CC59-401B-8B8D-769C5AB2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606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C61ACD-1275-07A1-0596-FA8F1A6F0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2F69D7-5382-18FF-0B0D-852B232CE7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1" t="1353" r="1160"/>
          <a:stretch/>
        </p:blipFill>
        <p:spPr>
          <a:xfrm>
            <a:off x="1421381" y="269252"/>
            <a:ext cx="9349238" cy="631949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600846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Wall street sign&#10;">
            <a:extLst>
              <a:ext uri="{FF2B5EF4-FFF2-40B4-BE49-F238E27FC236}">
                <a16:creationId xmlns:a16="http://schemas.microsoft.com/office/drawing/2014/main" id="{7EA54CDC-A10B-4928-83AD-8A873A126A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8" name="Title 27">
            <a:extLst>
              <a:ext uri="{FF2B5EF4-FFF2-40B4-BE49-F238E27FC236}">
                <a16:creationId xmlns:a16="http://schemas.microsoft.com/office/drawing/2014/main" id="{0648DE95-334E-46CE-B3A6-AEEB61BA1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0E486CF-8877-4DB4-98D3-2CD9F1CB33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467603" y="4681728"/>
            <a:ext cx="3838731" cy="1645920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b="1" dirty="0"/>
              <a:t>Eli Miranda</a:t>
            </a:r>
          </a:p>
          <a:p>
            <a:r>
              <a:rPr lang="en-US" b="1" dirty="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Auto Insurance Retention </a:t>
            </a:r>
            <a:r>
              <a:rPr lang="en-US" b="1" dirty="0" err="1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US" b="1" dirty="0">
              <a:solidFill>
                <a:srgbClr val="FFC000"/>
              </a:solidFill>
            </a:endParaRPr>
          </a:p>
          <a:p>
            <a:r>
              <a:rPr lang="en-US" b="1" dirty="0">
                <a:solidFill>
                  <a:srgbClr val="FFC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 Source</a:t>
            </a:r>
            <a:endParaRPr lang="en-US" b="1" dirty="0">
              <a:solidFill>
                <a:srgbClr val="FFC000"/>
              </a:solidFill>
            </a:endParaRPr>
          </a:p>
          <a:p>
            <a:r>
              <a:rPr lang="en-US" b="1" dirty="0">
                <a:solidFill>
                  <a:srgbClr val="FFC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Dashboard Design Source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FFBA0FCD-5060-4B39-B311-BE2FE37C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819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363" y="365125"/>
            <a:ext cx="5103007" cy="1325563"/>
          </a:xfrm>
        </p:spPr>
        <p:txBody>
          <a:bodyPr/>
          <a:lstStyle/>
          <a:p>
            <a:r>
              <a:rPr lang="en-US" dirty="0"/>
              <a:t>The Insurance Cost Conundrum</a:t>
            </a:r>
          </a:p>
        </p:txBody>
      </p:sp>
      <p:pic>
        <p:nvPicPr>
          <p:cNvPr id="7" name="Picture Placeholder 6" descr="Man working on laptop sitting by the window">
            <a:extLst>
              <a:ext uri="{FF2B5EF4-FFF2-40B4-BE49-F238E27FC236}">
                <a16:creationId xmlns:a16="http://schemas.microsoft.com/office/drawing/2014/main" id="{32F765DF-EED6-463B-813A-9D13C1F8490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5360" y="548640"/>
            <a:ext cx="4389120" cy="576072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53056" y="1919118"/>
            <a:ext cx="5120640" cy="32004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3DDEB93-8628-4CD2-969D-1108E86844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37604" y="2208764"/>
            <a:ext cx="5120640" cy="1178838"/>
          </a:xfrm>
        </p:spPr>
        <p:txBody>
          <a:bodyPr>
            <a:noAutofit/>
          </a:bodyPr>
          <a:lstStyle/>
          <a:p>
            <a:r>
              <a:rPr lang="en-US" sz="1800" dirty="0"/>
              <a:t>Auto Insurance carriers are always working ways to capture new costumers and struggle to retain existing customers. Inefficiencies in customer retention results in increased costs for carriers.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148019F-B471-48D3-A6AA-3F0B467240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53056" y="3320456"/>
            <a:ext cx="5120640" cy="320040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1B300A6A-6AD6-4D6C-85C5-FDF36EF1D3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53056" y="3681368"/>
            <a:ext cx="5120640" cy="1178586"/>
          </a:xfrm>
        </p:spPr>
        <p:txBody>
          <a:bodyPr>
            <a:noAutofit/>
          </a:bodyPr>
          <a:lstStyle/>
          <a:p>
            <a:r>
              <a:rPr lang="en-US" sz="1800" dirty="0"/>
              <a:t>I will mitigate this cost by developing machine learning model(s) that will identify the likelihood of customer churn based on aspects of their demographic.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C03AC016-5A46-4B6E-943F-B9F46486290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37604" y="4836325"/>
            <a:ext cx="5120640" cy="320040"/>
          </a:xfrm>
        </p:spPr>
        <p:txBody>
          <a:bodyPr/>
          <a:lstStyle/>
          <a:p>
            <a:r>
              <a:rPr lang="en-US" dirty="0"/>
              <a:t>Impact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0A43BEE-B04F-469B-9957-9AF5947E5A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96000" y="5188877"/>
            <a:ext cx="5120640" cy="1400549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Consumer retention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Decrease need for marketing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Savings passed to customers</a:t>
            </a:r>
          </a:p>
          <a:p>
            <a:r>
              <a:rPr lang="en-US" sz="1800" dirty="0"/>
              <a:t>Achieve a significant 4% reduction in your annual premium costs for Americans!</a:t>
            </a:r>
          </a:p>
        </p:txBody>
      </p:sp>
    </p:spTree>
    <p:extLst>
      <p:ext uri="{BB962C8B-B14F-4D97-AF65-F5344CB8AC3E}">
        <p14:creationId xmlns:p14="http://schemas.microsoft.com/office/powerpoint/2010/main" val="1196191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image of bar graph">
            <a:extLst>
              <a:ext uri="{FF2B5EF4-FFF2-40B4-BE49-F238E27FC236}">
                <a16:creationId xmlns:a16="http://schemas.microsoft.com/office/drawing/2014/main" id="{6A057D43-F8BF-4DAD-A7AD-845A6D5B5A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7894320" cy="1325563"/>
          </a:xfrm>
        </p:spPr>
        <p:txBody>
          <a:bodyPr/>
          <a:lstStyle/>
          <a:p>
            <a:r>
              <a:rPr lang="en-US" dirty="0"/>
              <a:t>Dataset &amp; EDA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  <a:solidFill>
            <a:srgbClr val="EEEEEE"/>
          </a:solidFill>
        </p:spPr>
        <p:txBody>
          <a:bodyPr/>
          <a:lstStyle/>
          <a:p>
            <a:r>
              <a:rPr lang="en-US" dirty="0" err="1">
                <a:solidFill>
                  <a:srgbClr val="EEEEEE"/>
                </a:solidFill>
              </a:rPr>
              <a:t>sdfsfsd</a:t>
            </a:r>
            <a:endParaRPr lang="en-US" dirty="0">
              <a:solidFill>
                <a:srgbClr val="EEEEEE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4671EBE-B721-4278-A276-75F44D556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92488" y="2686050"/>
            <a:ext cx="3657600" cy="2743200"/>
          </a:xfrm>
        </p:spPr>
        <p:txBody>
          <a:bodyPr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ZA" sz="1600" noProof="1"/>
              <a:t>Data is generated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ZA" sz="1600" noProof="1"/>
              <a:t>All my data is limited to 1 state (Texas)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ZA" sz="1600" noProof="1"/>
              <a:t>My marital status data is limited to single or married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ZA" sz="1600" noProof="1"/>
              <a:t>No data for customers that rent their homes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ZA" sz="1600" noProof="1"/>
              <a:t>There are multiple home market value ranges for a given city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ZA" sz="1600" noProof="1"/>
              <a:t>Churn is imbalanced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ZA" sz="1200" noProof="1"/>
          </a:p>
          <a:p>
            <a:endParaRPr lang="en-ZA" sz="1050" noProof="1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29525" y="1919288"/>
            <a:ext cx="3657600" cy="640080"/>
          </a:xfrm>
        </p:spPr>
        <p:txBody>
          <a:bodyPr/>
          <a:lstStyle/>
          <a:p>
            <a:r>
              <a:rPr lang="en-US" dirty="0"/>
              <a:t>In-Depth EDA &amp; Modeling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72E633-D3D4-4B6D-909F-937FED844C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29524" y="2686050"/>
            <a:ext cx="3724275" cy="274320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1600" noProof="1"/>
              <a:t>Distribution of customers  by age is relatively normal except at age 55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1600" noProof="1"/>
              <a:t>Nonsense values in ‘length of residence’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sz="1600" noProof="1"/>
              <a:t>Many columns have weak or no correlation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4D55AB81-8A4D-4B4A-8B0F-A7407C69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B04A6B-B6E9-40E3-BFCB-8C1C17E0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72D427A3-A013-9DB4-EDA2-97DCE6956599}"/>
              </a:ext>
            </a:extLst>
          </p:cNvPr>
          <p:cNvSpPr txBox="1">
            <a:spLocks/>
          </p:cNvSpPr>
          <p:nvPr/>
        </p:nvSpPr>
        <p:spPr>
          <a:xfrm>
            <a:off x="3392488" y="1919288"/>
            <a:ext cx="3657600" cy="640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698293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ZA" dirty="0"/>
              <a:t>Data Processing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10E482-BEB9-41AB-AEED-00BF3EC6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F561D3F-8D7F-8AA8-E97A-CD0920AE9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057400"/>
            <a:ext cx="5157787" cy="4132263"/>
          </a:xfrm>
        </p:spPr>
        <p:txBody>
          <a:bodyPr>
            <a:normAutofit lnSpcReduction="10000"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ZA" sz="2800" noProof="1"/>
              <a:t>Drop columns and rows that do not have any business value and/or negatively impact the performance of models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ZA" noProof="1"/>
              <a:t>Ex.</a:t>
            </a:r>
            <a:r>
              <a:rPr lang="en-ZA" sz="2800" noProof="1"/>
              <a:t> Columns with high multicollinearity</a:t>
            </a:r>
          </a:p>
          <a:p>
            <a:r>
              <a:rPr lang="en-US" b="1" u="sng" dirty="0"/>
              <a:t>The </a:t>
            </a:r>
            <a:r>
              <a:rPr lang="en-US" b="1" u="sng" dirty="0" err="1"/>
              <a:t>Dataframe</a:t>
            </a:r>
            <a:r>
              <a:rPr lang="en-US" b="1" u="sng" dirty="0"/>
              <a:t> is much smaller as columns that hindered model performance were dropped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876419A0-A724-E7CE-BDA1-9677DC542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988" y="668337"/>
            <a:ext cx="5483224" cy="5811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610600" y="843756"/>
            <a:ext cx="2182019" cy="846932"/>
          </a:xfrm>
        </p:spPr>
        <p:txBody>
          <a:bodyPr anchor="ctr" anchorCtr="0">
            <a:normAutofit/>
          </a:bodyPr>
          <a:lstStyle/>
          <a:p>
            <a:pPr algn="ctr"/>
            <a:r>
              <a:rPr lang="en-US" dirty="0">
                <a:latin typeface="+mj-lt"/>
              </a:rPr>
              <a:t>Heatmap of entire </a:t>
            </a:r>
            <a:r>
              <a:rPr lang="en-US" dirty="0" err="1">
                <a:latin typeface="+mj-lt"/>
              </a:rPr>
              <a:t>Dataframe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58485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63600"/>
          </a:xfrm>
        </p:spPr>
        <p:txBody>
          <a:bodyPr/>
          <a:lstStyle/>
          <a:p>
            <a:r>
              <a:rPr lang="en-ZA" dirty="0"/>
              <a:t>Feature Engineering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10E482-BEB9-41AB-AEED-00BF3EC6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65542DE-786D-254D-CB85-1DE2D8439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23" y="1290814"/>
            <a:ext cx="10682287" cy="3517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F561D3F-8D7F-8AA8-E97A-CD0920AE9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86655" y="4870545"/>
            <a:ext cx="4824412" cy="1485805"/>
          </a:xfrm>
        </p:spPr>
        <p:txBody>
          <a:bodyPr>
            <a:normAutofit lnSpcReduction="10000"/>
          </a:bodyPr>
          <a:lstStyle/>
          <a:p>
            <a:pPr algn="l"/>
            <a:r>
              <a:rPr lang="en-ZA" sz="2000" noProof="1"/>
              <a:t>Convert categorical columns to numerical columns (Get dummies)</a:t>
            </a:r>
          </a:p>
          <a:p>
            <a:pPr algn="l"/>
            <a:r>
              <a:rPr lang="en-ZA" sz="2000" noProof="1"/>
              <a:t>Consolidate large distributions</a:t>
            </a:r>
          </a:p>
          <a:p>
            <a:pPr lvl="1"/>
            <a:r>
              <a:rPr lang="en-ZA" sz="1600" b="1" u="sng" noProof="1"/>
              <a:t>UPDATE: Did not do this as it negatively impacted model performance</a:t>
            </a:r>
          </a:p>
        </p:txBody>
      </p:sp>
      <p:sp>
        <p:nvSpPr>
          <p:cNvPr id="11" name="Content Placeholder 11">
            <a:extLst>
              <a:ext uri="{FF2B5EF4-FFF2-40B4-BE49-F238E27FC236}">
                <a16:creationId xmlns:a16="http://schemas.microsoft.com/office/drawing/2014/main" id="{1522B738-F477-D50F-A11C-B71D83C83702}"/>
              </a:ext>
            </a:extLst>
          </p:cNvPr>
          <p:cNvSpPr txBox="1">
            <a:spLocks/>
          </p:cNvSpPr>
          <p:nvPr/>
        </p:nvSpPr>
        <p:spPr>
          <a:xfrm>
            <a:off x="6351588" y="4899968"/>
            <a:ext cx="4824412" cy="1595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800" noProof="1"/>
              <a:t>Ex.</a:t>
            </a:r>
          </a:p>
          <a:p>
            <a:pPr lvl="1"/>
            <a:r>
              <a:rPr lang="en-ZA" sz="1800" noProof="1"/>
              <a:t>Age_in years</a:t>
            </a:r>
          </a:p>
          <a:p>
            <a:pPr lvl="2"/>
            <a:r>
              <a:rPr lang="en-ZA" sz="1800" noProof="1"/>
              <a:t>Age 55 is an outliar</a:t>
            </a:r>
          </a:p>
          <a:p>
            <a:pPr lvl="2"/>
            <a:r>
              <a:rPr lang="en-ZA" sz="1800" noProof="1"/>
              <a:t>Ages above 100 are pulling the mean and median right</a:t>
            </a:r>
          </a:p>
        </p:txBody>
      </p:sp>
    </p:spTree>
    <p:extLst>
      <p:ext uri="{BB962C8B-B14F-4D97-AF65-F5344CB8AC3E}">
        <p14:creationId xmlns:p14="http://schemas.microsoft.com/office/powerpoint/2010/main" val="2310456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lack and white image of bar graphs">
            <a:extLst>
              <a:ext uri="{FF2B5EF4-FFF2-40B4-BE49-F238E27FC236}">
                <a16:creationId xmlns:a16="http://schemas.microsoft.com/office/drawing/2014/main" id="{328A991A-37FB-44FF-88EA-33E50292CB5C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48" y="0"/>
            <a:ext cx="12188952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Baseline Modelling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FF04D30-F224-451C-9FFE-3930E78F7E5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767130" y="2500439"/>
            <a:ext cx="2560320" cy="603504"/>
          </a:xfrm>
        </p:spPr>
        <p:txBody>
          <a:bodyPr anchor="ctr">
            <a:normAutofit fontScale="70000" lnSpcReduction="20000"/>
          </a:bodyPr>
          <a:lstStyle/>
          <a:p>
            <a:r>
              <a:rPr lang="en-ZA" dirty="0"/>
              <a:t>Logistic Models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19650" y="2450211"/>
            <a:ext cx="2560320" cy="603504"/>
          </a:xfrm>
        </p:spPr>
        <p:txBody>
          <a:bodyPr anchor="ctr"/>
          <a:lstStyle/>
          <a:p>
            <a:r>
              <a:rPr lang="en-ZA" dirty="0"/>
              <a:t>XG Boost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872170" y="2450211"/>
            <a:ext cx="2560320" cy="603504"/>
          </a:xfrm>
        </p:spPr>
        <p:txBody>
          <a:bodyPr anchor="ctr"/>
          <a:lstStyle/>
          <a:p>
            <a:r>
              <a:rPr lang="en-ZA" sz="2800" dirty="0"/>
              <a:t>Decision Trees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764486" y="3347338"/>
            <a:ext cx="2560320" cy="16544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noProof="1"/>
              <a:t>Train Score: 30.87%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noProof="1"/>
              <a:t>Test Score: 30.09%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b="1" u="sng" noProof="1"/>
              <a:t>Low Accuracy 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19650" y="3355846"/>
            <a:ext cx="2560320" cy="1645919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noProof="1"/>
              <a:t>Mean Squared Error: 5111814.5000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noProof="1"/>
              <a:t>R^2 Score: 0.0646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u="sng" noProof="1"/>
              <a:t>The model does not fit this data.</a:t>
            </a:r>
            <a:endParaRPr lang="en-ZA" sz="1600" b="1" u="sng" noProof="1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867194" y="3355846"/>
            <a:ext cx="2560320" cy="1645919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700" noProof="1"/>
              <a:t>Mean cross-validation score: 11.77%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700" b="1" u="sng" noProof="1"/>
              <a:t>Low Accuracy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21816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image of bar graphs&#10;">
            <a:extLst>
              <a:ext uri="{FF2B5EF4-FFF2-40B4-BE49-F238E27FC236}">
                <a16:creationId xmlns:a16="http://schemas.microsoft.com/office/drawing/2014/main" id="{8DF0B24C-C423-4BE7-9103-806E661E19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Preprocessing Approach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A7DD34AA-E48A-47B4-BD20-EA3CBB161ED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 Sampling Technique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AD4C9E1-F442-4E77-AD43-98B4169C16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495675"/>
            <a:ext cx="2468880" cy="1705869"/>
          </a:xfrm>
        </p:spPr>
        <p:txBody>
          <a:bodyPr>
            <a:normAutofit fontScale="47500" lnSpcReduction="2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800" dirty="0"/>
              <a:t>Need for a data imbalance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800" dirty="0"/>
              <a:t>Tested SMOTE, ADASYN &amp; SMOOTEN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800" b="1" u="sng" dirty="0"/>
              <a:t>SMOOTEN was most effective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314248-E087-48C3-891A-BF11C1EE1F0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636008" y="2697587"/>
            <a:ext cx="2926080" cy="2505345"/>
          </a:xfrm>
        </p:spPr>
        <p:txBody>
          <a:bodyPr/>
          <a:lstStyle/>
          <a:p>
            <a:r>
              <a:rPr lang="en-US" dirty="0"/>
              <a:t>Rerun Baseline Models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D8C892-AFAE-46DF-8A54-B8C979482F0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64608" y="3734120"/>
            <a:ext cx="2468880" cy="1371600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Logistic Regression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u="sng" dirty="0"/>
              <a:t>XG Boost – Best scores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Decision Tree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1BDCA60-2625-4B36-96B1-2B050A7C734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790688" y="2697587"/>
            <a:ext cx="2926080" cy="2505345"/>
          </a:xfrm>
        </p:spPr>
        <p:txBody>
          <a:bodyPr/>
          <a:lstStyle/>
          <a:p>
            <a:r>
              <a:rPr lang="en-US" dirty="0"/>
              <a:t>Hyperparameter tuning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255A71-CEF2-4F63-A0C4-DC367B56213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734120"/>
            <a:ext cx="2468880" cy="1371600"/>
          </a:xfrm>
        </p:spPr>
        <p:txBody>
          <a:bodyPr>
            <a:normAutofit fontScale="85000" lnSpcReduction="1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Utilized pipeline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err="1"/>
              <a:t>GridSearchCV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 u="sng" dirty="0" err="1"/>
              <a:t>RandomizedSearchCV</a:t>
            </a:r>
            <a:r>
              <a:rPr lang="en-US" b="1" u="sng" dirty="0"/>
              <a:t>  - Only used during troubleshooting.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8CA60395-A3D9-469E-B191-FCFC5F5EE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72106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lack and white image of bar graphs">
            <a:extLst>
              <a:ext uri="{FF2B5EF4-FFF2-40B4-BE49-F238E27FC236}">
                <a16:creationId xmlns:a16="http://schemas.microsoft.com/office/drawing/2014/main" id="{328A991A-37FB-44FF-88EA-33E50292CB5C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48" y="0"/>
            <a:ext cx="12188952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Resampled </a:t>
            </a:r>
            <a:br>
              <a:rPr lang="en-ZA" dirty="0"/>
            </a:br>
            <a:r>
              <a:rPr lang="en-ZA" dirty="0"/>
              <a:t>Optimization &amp; Modelling 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FF04D30-F224-451C-9FFE-3930E78F7E5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33987" y="2384930"/>
            <a:ext cx="2560320" cy="603504"/>
          </a:xfrm>
        </p:spPr>
        <p:txBody>
          <a:bodyPr anchor="ctr">
            <a:normAutofit fontScale="70000" lnSpcReduction="20000"/>
          </a:bodyPr>
          <a:lstStyle/>
          <a:p>
            <a:r>
              <a:rPr lang="en-ZA" dirty="0"/>
              <a:t>Logistic Model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209925" y="2345436"/>
            <a:ext cx="2560320" cy="603504"/>
          </a:xfrm>
        </p:spPr>
        <p:txBody>
          <a:bodyPr anchor="ctr"/>
          <a:lstStyle/>
          <a:p>
            <a:r>
              <a:rPr lang="en-ZA" sz="2400" dirty="0"/>
              <a:t>XG Boost</a:t>
            </a:r>
          </a:p>
          <a:p>
            <a:r>
              <a:rPr lang="en-ZA" sz="2400" dirty="0"/>
              <a:t>w/o Tuning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414135" y="2345436"/>
            <a:ext cx="2560320" cy="603504"/>
          </a:xfrm>
        </p:spPr>
        <p:txBody>
          <a:bodyPr anchor="ctr"/>
          <a:lstStyle/>
          <a:p>
            <a:r>
              <a:rPr lang="en-ZA" sz="2800" dirty="0"/>
              <a:t>Decision Tree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31343" y="3231829"/>
            <a:ext cx="2560320" cy="16544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noProof="1"/>
              <a:t>Train Score: 67.92%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noProof="1"/>
              <a:t>Test Score: 62.44%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b="1" u="sng" noProof="1"/>
              <a:t>Better but still low Accuracy 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409159" y="3251071"/>
            <a:ext cx="2560320" cy="1645919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noProof="1"/>
              <a:t>Train Score: 89.71%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noProof="1"/>
              <a:t>Test Score: 68.84%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b="1" u="sng" noProof="1"/>
              <a:t>Overfit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  <p:sp>
        <p:nvSpPr>
          <p:cNvPr id="2" name="Text Placeholder 28">
            <a:extLst>
              <a:ext uri="{FF2B5EF4-FFF2-40B4-BE49-F238E27FC236}">
                <a16:creationId xmlns:a16="http://schemas.microsoft.com/office/drawing/2014/main" id="{F1948A90-01DD-83BE-295C-86069A5EE339}"/>
              </a:ext>
            </a:extLst>
          </p:cNvPr>
          <p:cNvSpPr txBox="1">
            <a:spLocks/>
          </p:cNvSpPr>
          <p:nvPr/>
        </p:nvSpPr>
        <p:spPr>
          <a:xfrm>
            <a:off x="9474275" y="2345436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ZA" sz="3600" kern="12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KNN</a:t>
            </a:r>
          </a:p>
        </p:txBody>
      </p:sp>
      <p:sp>
        <p:nvSpPr>
          <p:cNvPr id="4" name="Text Placeholder 40">
            <a:extLst>
              <a:ext uri="{FF2B5EF4-FFF2-40B4-BE49-F238E27FC236}">
                <a16:creationId xmlns:a16="http://schemas.microsoft.com/office/drawing/2014/main" id="{578455D7-B52A-56B9-CF85-488CA02B758B}"/>
              </a:ext>
            </a:extLst>
          </p:cNvPr>
          <p:cNvSpPr txBox="1">
            <a:spLocks/>
          </p:cNvSpPr>
          <p:nvPr/>
        </p:nvSpPr>
        <p:spPr>
          <a:xfrm>
            <a:off x="9474275" y="3209508"/>
            <a:ext cx="2560320" cy="16459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noProof="1"/>
              <a:t>Train Score: 89.72%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noProof="1"/>
              <a:t>Test Score: 66.68%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b="1" u="sng" noProof="1"/>
              <a:t>Overfit</a:t>
            </a:r>
            <a:endParaRPr lang="en-ZA" sz="1700" b="1" noProof="1"/>
          </a:p>
        </p:txBody>
      </p:sp>
      <p:sp>
        <p:nvSpPr>
          <p:cNvPr id="12" name="Text Placeholder 39">
            <a:extLst>
              <a:ext uri="{FF2B5EF4-FFF2-40B4-BE49-F238E27FC236}">
                <a16:creationId xmlns:a16="http://schemas.microsoft.com/office/drawing/2014/main" id="{329CEB49-BF1C-DF6A-06CF-4CF30DBA82EF}"/>
              </a:ext>
            </a:extLst>
          </p:cNvPr>
          <p:cNvSpPr txBox="1">
            <a:spLocks/>
          </p:cNvSpPr>
          <p:nvPr/>
        </p:nvSpPr>
        <p:spPr>
          <a:xfrm>
            <a:off x="3217574" y="3266311"/>
            <a:ext cx="2560320" cy="16459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noProof="1"/>
              <a:t>Train Score: 92.50%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noProof="1"/>
              <a:t>Test Score: 87.49%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ZA" sz="1800" b="1" u="sng" noProof="1"/>
              <a:t>Best scores but low ROC AUC at 69% </a:t>
            </a:r>
          </a:p>
        </p:txBody>
      </p:sp>
    </p:spTree>
    <p:extLst>
      <p:ext uri="{BB962C8B-B14F-4D97-AF65-F5344CB8AC3E}">
        <p14:creationId xmlns:p14="http://schemas.microsoft.com/office/powerpoint/2010/main" val="2526772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image of bar graphs&#10;">
            <a:extLst>
              <a:ext uri="{FF2B5EF4-FFF2-40B4-BE49-F238E27FC236}">
                <a16:creationId xmlns:a16="http://schemas.microsoft.com/office/drawing/2014/main" id="{8DF0B24C-C423-4BE7-9103-806E661E19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A7DD34AA-E48A-47B4-BD20-EA3CBB161ED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 feature engineering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AD4C9E1-F442-4E77-AD43-98B4169C16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734120"/>
            <a:ext cx="2468880" cy="1371600"/>
          </a:xfrm>
        </p:spPr>
        <p:txBody>
          <a:bodyPr>
            <a:normAutofit fontScale="25000" lnSpcReduction="2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4000" dirty="0"/>
              <a:t>Collect more and broader Churn data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4000" dirty="0"/>
              <a:t>Experiment more with features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4000" dirty="0"/>
              <a:t>Add / drop combinations of features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314248-E087-48C3-891A-BF11C1EE1F0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636008" y="2697587"/>
            <a:ext cx="2926080" cy="2505345"/>
          </a:xfrm>
        </p:spPr>
        <p:txBody>
          <a:bodyPr/>
          <a:lstStyle/>
          <a:p>
            <a:r>
              <a:rPr lang="en-US" dirty="0"/>
              <a:t>Additional Models &amp; Sampling techniques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D8C892-AFAE-46DF-8A54-B8C979482F0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64608" y="3734120"/>
            <a:ext cx="2468880" cy="1371600"/>
          </a:xfrm>
        </p:spPr>
        <p:txBody>
          <a:bodyPr>
            <a:normAutofit fontScale="925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Random Forest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Support Vector Machines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Explore more techniques to address the data imbalance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1BDCA60-2625-4B36-96B1-2B050A7C734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790688" y="2697587"/>
            <a:ext cx="2926080" cy="2505345"/>
          </a:xfrm>
        </p:spPr>
        <p:txBody>
          <a:bodyPr/>
          <a:lstStyle/>
          <a:p>
            <a:r>
              <a:rPr lang="en-US" dirty="0"/>
              <a:t>Continue Model tuning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255A71-CEF2-4F63-A0C4-DC367B56213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734120"/>
            <a:ext cx="2468880" cy="1371600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Utilize pipeline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err="1"/>
              <a:t>GridSearchCV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err="1"/>
              <a:t>RandomizedSearchCV</a:t>
            </a:r>
            <a:endParaRPr lang="en-US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Ensemble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8CA60395-A3D9-469E-B191-FCFC5F5EE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8359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873"/>
      </a:accent1>
      <a:accent2>
        <a:srgbClr val="03658C"/>
      </a:accent2>
      <a:accent3>
        <a:srgbClr val="0388A6"/>
      </a:accent3>
      <a:accent4>
        <a:srgbClr val="04ADBF"/>
      </a:accent4>
      <a:accent5>
        <a:srgbClr val="5B9BD5"/>
      </a:accent5>
      <a:accent6>
        <a:srgbClr val="04D9D9"/>
      </a:accent6>
      <a:hlink>
        <a:srgbClr val="0563C1"/>
      </a:hlink>
      <a:folHlink>
        <a:srgbClr val="954F72"/>
      </a:folHlink>
    </a:clrScheme>
    <a:fontScheme name="Custom 118">
      <a:majorFont>
        <a:latin typeface="Selawik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 pitch deck_Win32_JB_v2.potx" id="{20737546-06B0-4BD7-AC56-F403EF86C0E3}" vid="{1EA85B44-1A53-4BBB-B1B2-A9A21AB62E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C5A798-286F-493A-A004-3C6C2A6B8B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4AF623-4A95-4652-AF18-74D461A966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BAD7039-4680-4956-9542-B83D9E6314E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Financial pitch deck</Template>
  <TotalTime>2254</TotalTime>
  <Words>509</Words>
  <Application>Microsoft Office PowerPoint</Application>
  <PresentationFormat>Widescreen</PresentationFormat>
  <Paragraphs>117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Selawik Semibold</vt:lpstr>
      <vt:lpstr>Source Sans Pro</vt:lpstr>
      <vt:lpstr>Source Sans Pro ExtraLight</vt:lpstr>
      <vt:lpstr>Office Theme</vt:lpstr>
      <vt:lpstr>Auto Insurance Retention</vt:lpstr>
      <vt:lpstr>The Insurance Cost Conundrum</vt:lpstr>
      <vt:lpstr>Dataset &amp; EDA</vt:lpstr>
      <vt:lpstr>Data Processing</vt:lpstr>
      <vt:lpstr>Feature Engineering</vt:lpstr>
      <vt:lpstr>Baseline Modelling</vt:lpstr>
      <vt:lpstr>Preprocessing Approach</vt:lpstr>
      <vt:lpstr>Resampled  Optimization &amp; Modelling </vt:lpstr>
      <vt:lpstr>Next Steps</vt:lpstr>
      <vt:lpstr>Dashboard Demo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>Eli Miranda</dc:creator>
  <cp:lastModifiedBy>Kimberly Aviles</cp:lastModifiedBy>
  <cp:revision>85</cp:revision>
  <dcterms:created xsi:type="dcterms:W3CDTF">2024-05-13T19:24:48Z</dcterms:created>
  <dcterms:modified xsi:type="dcterms:W3CDTF">2024-08-27T01:39:59Z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